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3"/>
  </p:notesMasterIdLst>
  <p:sldIdLst>
    <p:sldId id="335" r:id="rId5"/>
    <p:sldId id="351" r:id="rId6"/>
    <p:sldId id="343" r:id="rId7"/>
    <p:sldId id="355" r:id="rId8"/>
    <p:sldId id="371" r:id="rId9"/>
    <p:sldId id="360" r:id="rId10"/>
    <p:sldId id="372" r:id="rId11"/>
    <p:sldId id="358" r:id="rId12"/>
    <p:sldId id="370" r:id="rId13"/>
    <p:sldId id="362" r:id="rId14"/>
    <p:sldId id="363" r:id="rId15"/>
    <p:sldId id="365" r:id="rId16"/>
    <p:sldId id="364" r:id="rId17"/>
    <p:sldId id="374" r:id="rId18"/>
    <p:sldId id="369" r:id="rId19"/>
    <p:sldId id="367" r:id="rId20"/>
    <p:sldId id="354" r:id="rId21"/>
    <p:sldId id="35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dhey Oza" initials="VO" lastIdx="1" clrIdx="0">
    <p:extLst>
      <p:ext uri="{19B8F6BF-5375-455C-9EA6-DF929625EA0E}">
        <p15:presenceInfo xmlns:p15="http://schemas.microsoft.com/office/powerpoint/2012/main" userId="Vidhey Oz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02" autoAdjust="0"/>
    <p:restoredTop sz="95226" autoAdjust="0"/>
  </p:normalViewPr>
  <p:slideViewPr>
    <p:cSldViewPr snapToGrid="0">
      <p:cViewPr varScale="1">
        <p:scale>
          <a:sx n="91" d="100"/>
          <a:sy n="91" d="100"/>
        </p:scale>
        <p:origin x="91" y="67"/>
      </p:cViewPr>
      <p:guideLst>
        <p:guide orient="horz" pos="3672"/>
        <p:guide pos="3840"/>
      </p:guideLst>
    </p:cSldViewPr>
  </p:slideViewPr>
  <p:outlineViewPr>
    <p:cViewPr>
      <p:scale>
        <a:sx n="33" d="100"/>
        <a:sy n="33" d="100"/>
      </p:scale>
      <p:origin x="0" y="-10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22-Apr-21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158847" cy="58248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 dirty="0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See in the Dark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 dirty="0"/>
              <a:t>Paper Presentation</a:t>
            </a:r>
            <a:r>
              <a:rPr lang="en-US" dirty="0"/>
              <a:t>      Vidhey Oza      April 22, 2021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081687-B53F-441D-974D-4B3FA9EB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</p:spPr>
        <p:txBody>
          <a:bodyPr anchor="b">
            <a:normAutofit/>
          </a:bodyPr>
          <a:lstStyle/>
          <a:p>
            <a:r>
              <a:rPr lang="en-US" sz="2800"/>
              <a:t>Fully convolutional networks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11B23D-87EB-4D77-B961-B4190FC276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3572929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Use convolutional filters only – no fully connected layers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Can retain image shape from input to output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Can perform image-to-image training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Can apply convolutions throughout the network for various layer designs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dirty="0"/>
              <a:t>Residual connections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dirty="0"/>
              <a:t>Inception-like modules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6CE806-C9FC-4DBC-A838-1E22CF648DB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7782931A-7D25-4B4B-9464-57AE418934A3}" type="slidenum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600"/>
          </a:p>
        </p:txBody>
      </p:sp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F6D64047-C2E8-468B-A8AF-ED94B1A5D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688" y="0"/>
            <a:ext cx="2298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941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11B23D-87EB-4D77-B961-B4190FC276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Encoder-decoder architecture with 2 modifications for conv filters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Max-pooling for encoder, un-pooling for decoder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Skip connections before-max-pooling to after-un-pooling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FD725-721C-4AB6-B262-EAEDAE737C72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dirty="0"/>
              <a:t>2 conv blocks, 2 fully connected blocks</a:t>
            </a:r>
          </a:p>
          <a:p>
            <a:r>
              <a:rPr lang="en-US" dirty="0"/>
              <a:t>Conv blocks with max-pooling</a:t>
            </a:r>
          </a:p>
          <a:p>
            <a:r>
              <a:rPr lang="en-US" dirty="0"/>
              <a:t>FC blocks with dropout 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081687-B53F-441D-974D-4B3FA9EB0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GAN-based training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EF9FF-5636-4772-A9DB-0D99F89C638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U-Net based generator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B12D1B-082C-472A-9C5C-70AC3F36A7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Basic CNN classifier as discriminator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6CE806-C9FC-4DBC-A838-1E22CF648DB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26" name="Picture 25" descr="Diagram&#10;&#10;Description automatically generated">
            <a:extLst>
              <a:ext uri="{FF2B5EF4-FFF2-40B4-BE49-F238E27FC236}">
                <a16:creationId xmlns:a16="http://schemas.microsoft.com/office/drawing/2014/main" id="{ACF9A5CD-9305-46C9-9EFD-71447B507C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04579" y="2086293"/>
            <a:ext cx="19198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626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11B23D-87EB-4D77-B961-B4190FC276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Images at ~1400x2100 leads to FCNs with &gt;3M parameters – significantly more difficult to train</a:t>
            </a:r>
          </a:p>
          <a:p>
            <a:r>
              <a:rPr lang="en-US" dirty="0"/>
              <a:t>Loading large model and large images together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FD725-721C-4AB6-B262-EAEDAE737C72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dirty="0"/>
              <a:t>Convert large images into small patches for training</a:t>
            </a:r>
          </a:p>
          <a:p>
            <a:r>
              <a:rPr lang="en-US" dirty="0"/>
              <a:t>Merge patches after output</a:t>
            </a:r>
          </a:p>
          <a:p>
            <a:r>
              <a:rPr lang="en-US" dirty="0"/>
              <a:t>Caveat: unwanted noise at borders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081687-B53F-441D-974D-4B3FA9EB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9457539" cy="645284"/>
          </a:xfrm>
        </p:spPr>
        <p:txBody>
          <a:bodyPr/>
          <a:lstStyle/>
          <a:p>
            <a:r>
              <a:rPr lang="en-US" dirty="0"/>
              <a:t>Problem of training on large images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EF9FF-5636-4772-A9DB-0D99F89C638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Huge training load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B12D1B-082C-472A-9C5C-70AC3F36A7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Solution: Patching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6CE806-C9FC-4DBC-A838-1E22CF648DB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668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11B23D-87EB-4D77-B961-B4190FC276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Sony captures selected – smaller data size, easier conversion to JPG</a:t>
            </a:r>
          </a:p>
          <a:p>
            <a:r>
              <a:rPr lang="en-US" dirty="0"/>
              <a:t>Each bright image has up to 10 dark counterparts – darkest selected</a:t>
            </a:r>
          </a:p>
          <a:p>
            <a:r>
              <a:rPr lang="en-US" dirty="0"/>
              <a:t>Overlapping patches of size 100x100 with stride 50x50 for removing border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FD725-721C-4AB6-B262-EAEDAE737C72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dirty="0"/>
              <a:t>2-step training for simple GAN design as discussed </a:t>
            </a:r>
          </a:p>
          <a:p>
            <a:r>
              <a:rPr lang="en-US" dirty="0"/>
              <a:t>Generator loss minimizes difference b/w real and fake (generated) bright image</a:t>
            </a:r>
          </a:p>
          <a:p>
            <a:r>
              <a:rPr lang="en-US" dirty="0"/>
              <a:t>Discriminator loss used to maximize ability to separate real and fake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081687-B53F-441D-974D-4B3FA9EB0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model pipeline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EF9FF-5636-4772-A9DB-0D99F89C638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Dataset preparation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B12D1B-082C-472A-9C5C-70AC3F36A7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Model design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6CE806-C9FC-4DBC-A838-1E22CF648DB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459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7778-D007-4D7E-9FBE-52E1C99AE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model pipeline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C3899-6640-4EFC-8918-3BEB5008A49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64A7AEB5-E64A-4623-89E5-185D9AB8B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94" y="2068388"/>
            <a:ext cx="10507211" cy="478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995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18711-A7AA-44C7-8D4B-1048D4378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B54F50F-BD8A-4081-BF55-CAD7A65919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0" t="6906" r="711" b="12020"/>
          <a:stretch/>
        </p:blipFill>
        <p:spPr>
          <a:xfrm>
            <a:off x="694712" y="4368606"/>
            <a:ext cx="10514202" cy="23208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4E8C8F7-ED8E-4E69-9A25-6D10D35CA3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93" t="62721" r="86927" b="1386"/>
          <a:stretch/>
        </p:blipFill>
        <p:spPr>
          <a:xfrm>
            <a:off x="2617014" y="2072217"/>
            <a:ext cx="1448499" cy="21362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0110BB6-F17D-4FEF-A470-FE765B350A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927" t="62297" r="1193" b="1809"/>
          <a:stretch/>
        </p:blipFill>
        <p:spPr>
          <a:xfrm>
            <a:off x="4209700" y="2072217"/>
            <a:ext cx="1448499" cy="213627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625E8C2-344A-4026-BA5A-71C5FB9969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2" t="5776" r="87018" b="65788"/>
          <a:stretch/>
        </p:blipFill>
        <p:spPr>
          <a:xfrm>
            <a:off x="6417578" y="2294136"/>
            <a:ext cx="1448499" cy="169244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BE8A5A6-2EC8-4A6C-ACDA-41AACA9C85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179" t="5777" r="1422" b="65787"/>
          <a:stretch/>
        </p:blipFill>
        <p:spPr>
          <a:xfrm>
            <a:off x="8185211" y="2294136"/>
            <a:ext cx="1389775" cy="169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72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11B23D-87EB-4D77-B961-B4190FC276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Upscaling + BM3D denoising</a:t>
            </a:r>
          </a:p>
          <a:p>
            <a:r>
              <a:rPr lang="en-US" dirty="0"/>
              <a:t>Variations across creative platforms like Photoshop, Affinity, GIMP, …</a:t>
            </a:r>
          </a:p>
          <a:p>
            <a:r>
              <a:rPr lang="en-US" dirty="0"/>
              <a:t>Upscaling messes with color balance, while denoising messes with sharpness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FD725-721C-4AB6-B262-EAEDAE737C72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dirty="0"/>
              <a:t>More realistic light balance</a:t>
            </a:r>
          </a:p>
          <a:p>
            <a:r>
              <a:rPr lang="en-US" dirty="0"/>
              <a:t>Better understanding of reflections and light sources</a:t>
            </a:r>
          </a:p>
          <a:p>
            <a:r>
              <a:rPr lang="en-US" dirty="0"/>
              <a:t>Color retention close to real-life even with “pitch-black” images 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081687-B53F-441D-974D-4B3FA9EB0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evaluation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EF9FF-5636-4772-A9DB-0D99F89C638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Compared to traditional pipeline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B12D1B-082C-472A-9C5C-70AC3F36A7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Compared to other ML techniques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6CE806-C9FC-4DBC-A838-1E22CF648DB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15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49BF9-BE3A-8444-BD4C-97AF8ABBD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17664B-4754-7F4E-ADCF-6AF2664992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</a:pPr>
            <a:r>
              <a:rPr lang="en-US" b="1" dirty="0"/>
              <a:t>Non-trivial problem</a:t>
            </a:r>
          </a:p>
          <a:p>
            <a:pPr marL="0" indent="0">
              <a:lnSpc>
                <a:spcPct val="100000"/>
              </a:lnSpc>
            </a:pPr>
            <a:r>
              <a:rPr lang="en-US" dirty="0"/>
              <a:t>Image illumination especially useful for mobile photography</a:t>
            </a:r>
          </a:p>
          <a:p>
            <a:pPr marL="0" indent="0"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</a:pPr>
            <a:r>
              <a:rPr lang="en-US" b="1" dirty="0"/>
              <a:t>Simplified training procedure</a:t>
            </a:r>
          </a:p>
          <a:p>
            <a:pPr marL="0" indent="0">
              <a:lnSpc>
                <a:spcPct val="100000"/>
              </a:lnSpc>
            </a:pPr>
            <a:r>
              <a:rPr lang="en-US" dirty="0"/>
              <a:t>Supervised learning means basic model designs and variations can be used</a:t>
            </a:r>
          </a:p>
          <a:p>
            <a:pPr marL="0" indent="0"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</a:pPr>
            <a:r>
              <a:rPr lang="en-US" b="1" dirty="0"/>
              <a:t>Final experiments remaining</a:t>
            </a:r>
          </a:p>
          <a:p>
            <a:pPr marL="0" indent="0">
              <a:lnSpc>
                <a:spcPct val="100000"/>
              </a:lnSpc>
            </a:pPr>
            <a:r>
              <a:rPr lang="en-US" dirty="0"/>
              <a:t>Comprehensive quantitative evaluation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2D30E-08D1-F34C-AC54-52AB7886031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1" dirty="0"/>
              <a:t>3-channel image dataset </a:t>
            </a:r>
          </a:p>
          <a:p>
            <a:r>
              <a:rPr lang="en-US" dirty="0"/>
              <a:t>Having original 3-channel database can help in better color accuracy with </a:t>
            </a:r>
          </a:p>
          <a:p>
            <a:endParaRPr lang="en-US" dirty="0"/>
          </a:p>
          <a:p>
            <a:r>
              <a:rPr lang="en-US" b="1" dirty="0"/>
              <a:t>TFLite backend open mobile deployment</a:t>
            </a:r>
          </a:p>
          <a:p>
            <a:pPr marL="0" indent="0"/>
            <a:r>
              <a:rPr lang="en-US" dirty="0"/>
              <a:t>Converting basic </a:t>
            </a:r>
            <a:r>
              <a:rPr lang="en-US" dirty="0" err="1"/>
              <a:t>Keras</a:t>
            </a:r>
            <a:r>
              <a:rPr lang="en-US" dirty="0"/>
              <a:t> or TF models to TFLite can help in designing apps with natively deployed image illumination models</a:t>
            </a:r>
          </a:p>
          <a:p>
            <a:pPr marL="0" indent="0"/>
            <a:endParaRPr lang="en-US" dirty="0"/>
          </a:p>
          <a:p>
            <a:r>
              <a:rPr lang="en-US" b="1" dirty="0"/>
              <a:t>Real-time processing</a:t>
            </a:r>
          </a:p>
          <a:p>
            <a:pPr marL="0" indent="0"/>
            <a:r>
              <a:rPr lang="en-US" dirty="0"/>
              <a:t>Current model is at ~50ms processing time, too high for 30fps (~30ms) for low-light video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B054C5-D38D-4250-8FB9-1381546143D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792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7CE19-F795-8240-B223-A5CA7C9DE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2"/>
            <a:ext cx="4876800" cy="3485623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cs typeface="Biome Light" panose="020B0303030204020804" pitchFamily="34" charset="0"/>
              </a:rPr>
              <a:t>Chen, Chen, et al. "Learning to see in the dark." Proceedings of the IEEE Conference on Computer Vision and Pattern Recognition. 2018.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cs typeface="Biome Light" panose="020B0303030204020804" pitchFamily="34" charset="0"/>
              </a:rPr>
              <a:t>Jiang, </a:t>
            </a:r>
            <a:r>
              <a:rPr lang="en-US" dirty="0" err="1">
                <a:cs typeface="Biome Light" panose="020B0303030204020804" pitchFamily="34" charset="0"/>
              </a:rPr>
              <a:t>Yifan</a:t>
            </a:r>
            <a:r>
              <a:rPr lang="en-US" dirty="0">
                <a:cs typeface="Biome Light" panose="020B0303030204020804" pitchFamily="34" charset="0"/>
              </a:rPr>
              <a:t> et al. “</a:t>
            </a:r>
            <a:r>
              <a:rPr lang="en-US" dirty="0" err="1">
                <a:cs typeface="Biome Light" panose="020B0303030204020804" pitchFamily="34" charset="0"/>
              </a:rPr>
              <a:t>EnlightenGAN</a:t>
            </a:r>
            <a:r>
              <a:rPr lang="en-US" dirty="0">
                <a:cs typeface="Biome Light" panose="020B0303030204020804" pitchFamily="34" charset="0"/>
              </a:rPr>
              <a:t>: Deep Light Enhancement Without Paired Supervision.” IEEE Transactions on Image Processing 30 (2021): 2340-2349.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cs typeface="Biome Light" panose="020B0303030204020804" pitchFamily="34" charset="0"/>
              </a:rPr>
              <a:t>Qu, </a:t>
            </a:r>
            <a:r>
              <a:rPr lang="en-US" dirty="0" err="1">
                <a:cs typeface="Biome Light" panose="020B0303030204020804" pitchFamily="34" charset="0"/>
              </a:rPr>
              <a:t>Yangyang</a:t>
            </a:r>
            <a:r>
              <a:rPr lang="en-US" dirty="0">
                <a:cs typeface="Biome Light" panose="020B0303030204020804" pitchFamily="34" charset="0"/>
              </a:rPr>
              <a:t>, and </a:t>
            </a:r>
            <a:r>
              <a:rPr lang="en-US" dirty="0" err="1">
                <a:cs typeface="Biome Light" panose="020B0303030204020804" pitchFamily="34" charset="0"/>
              </a:rPr>
              <a:t>Yongsheng</a:t>
            </a:r>
            <a:r>
              <a:rPr lang="en-US" dirty="0">
                <a:cs typeface="Biome Light" panose="020B0303030204020804" pitchFamily="34" charset="0"/>
              </a:rPr>
              <a:t> </a:t>
            </a:r>
            <a:r>
              <a:rPr lang="en-US" dirty="0" err="1">
                <a:cs typeface="Biome Light" panose="020B0303030204020804" pitchFamily="34" charset="0"/>
              </a:rPr>
              <a:t>Ou</a:t>
            </a:r>
            <a:r>
              <a:rPr lang="en-US" dirty="0">
                <a:cs typeface="Biome Light" panose="020B0303030204020804" pitchFamily="34" charset="0"/>
              </a:rPr>
              <a:t>. "LEUGAN: Low-Light Image Enhancement by Unsupervised Generative Attentional Networks." </a:t>
            </a:r>
            <a:r>
              <a:rPr lang="en-US" dirty="0" err="1">
                <a:cs typeface="Biome Light" panose="020B0303030204020804" pitchFamily="34" charset="0"/>
              </a:rPr>
              <a:t>arXiv</a:t>
            </a:r>
            <a:r>
              <a:rPr lang="en-US" dirty="0">
                <a:cs typeface="Biome Light" panose="020B0303030204020804" pitchFamily="34" charset="0"/>
              </a:rPr>
              <a:t> preprint arXiv:2012.13322 (2020).</a:t>
            </a:r>
          </a:p>
          <a:p>
            <a:r>
              <a:rPr lang="en-US" dirty="0">
                <a:cs typeface="Biome Light" panose="020B0303030204020804" pitchFamily="34" charset="0"/>
              </a:rPr>
              <a:t>Some images gathered from public domain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0B5911-F96B-4F51-9513-7D378693E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68" y="1732807"/>
            <a:ext cx="5861726" cy="339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01. </a:t>
            </a:r>
            <a:r>
              <a:rPr lang="en-US" dirty="0">
                <a:cs typeface="Calibri"/>
              </a:rPr>
              <a:t>Introduction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02. </a:t>
            </a:r>
            <a:r>
              <a:rPr lang="en-US" dirty="0">
                <a:cs typeface="Calibri"/>
              </a:rPr>
              <a:t>Data Exploration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03. </a:t>
            </a:r>
            <a:r>
              <a:rPr lang="en-US" dirty="0">
                <a:cs typeface="Calibri"/>
              </a:rPr>
              <a:t>Implementation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04. </a:t>
            </a:r>
            <a:r>
              <a:rPr lang="en-US" dirty="0">
                <a:cs typeface="Calibri"/>
              </a:rPr>
              <a:t>Results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05. </a:t>
            </a:r>
            <a:r>
              <a:rPr lang="en-US" dirty="0">
                <a:cs typeface="Calibri"/>
              </a:rPr>
              <a:t>Conclusion &amp; Future Work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77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Capturing low-light imagery difficult for daily-use devices (smartphones, GoPro, …)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Multi-exposure techniques prone to shaking, bad processing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AI-based techniques require high-quality datasets and light model footprint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Fully convolutional generative models show strong potential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 descr="people, man, photography, black and white, camera, photographer, mirror,  one person, photography themes, real people | Pxfuel">
            <a:extLst>
              <a:ext uri="{FF2B5EF4-FFF2-40B4-BE49-F238E27FC236}">
                <a16:creationId xmlns:a16="http://schemas.microsoft.com/office/drawing/2014/main" id="{E6C6B350-2A6D-418C-8B6F-C0FBAD0A3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6020" y="912257"/>
            <a:ext cx="3418160" cy="2280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57EBDF-691B-472C-A86F-549F89D20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700" y="3578907"/>
            <a:ext cx="4876800" cy="23668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4D9D40-6B1A-448B-B4FE-C3B3FF4F2402}"/>
              </a:ext>
            </a:extLst>
          </p:cNvPr>
          <p:cNvSpPr txBox="1"/>
          <p:nvPr/>
        </p:nvSpPr>
        <p:spPr>
          <a:xfrm>
            <a:off x="7785361" y="5945743"/>
            <a:ext cx="2539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Low visibility on road cams at night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7B06D7-B986-4D52-A721-C2A124AB3858}"/>
              </a:ext>
            </a:extLst>
          </p:cNvPr>
          <p:cNvSpPr txBox="1"/>
          <p:nvPr/>
        </p:nvSpPr>
        <p:spPr>
          <a:xfrm>
            <a:off x="7785361" y="3192283"/>
            <a:ext cx="2627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Cameraman capturing in dark forest</a:t>
            </a:r>
          </a:p>
        </p:txBody>
      </p:sp>
    </p:spTree>
    <p:extLst>
      <p:ext uri="{BB962C8B-B14F-4D97-AF65-F5344CB8AC3E}">
        <p14:creationId xmlns:p14="http://schemas.microsoft.com/office/powerpoint/2010/main" val="4017832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935872" cy="645284"/>
          </a:xfrm>
        </p:spPr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Given a low-light image, enhance it by dynamically adding light in the scene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Supervised training implies dark-bright image pairs; difficult to find comprehensive dataset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GAN-based training can take dark image input, produce illuminated version that can fool discriminator from “real” bright image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Inspired by CVPR 2018 paper with same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369073-CF66-477A-A46A-3390F9A715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2" t="4919" r="85517" b="17320"/>
          <a:stretch/>
        </p:blipFill>
        <p:spPr>
          <a:xfrm>
            <a:off x="7042606" y="1139270"/>
            <a:ext cx="1492469" cy="22163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896AF0-E0CC-4495-A850-8A27774F8C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84" r="375" b="17320"/>
          <a:stretch/>
        </p:blipFill>
        <p:spPr>
          <a:xfrm>
            <a:off x="9377216" y="999068"/>
            <a:ext cx="1492470" cy="2356528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2F086FF-53FA-4080-937D-4349B9EB8EE4}"/>
              </a:ext>
            </a:extLst>
          </p:cNvPr>
          <p:cNvCxnSpPr/>
          <p:nvPr/>
        </p:nvCxnSpPr>
        <p:spPr>
          <a:xfrm>
            <a:off x="8758107" y="2287207"/>
            <a:ext cx="44461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55C156CA-8CC3-4E5C-8698-4B3D660A44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2" r="66560" b="11178"/>
          <a:stretch/>
        </p:blipFill>
        <p:spPr>
          <a:xfrm>
            <a:off x="6096000" y="4211274"/>
            <a:ext cx="2650467" cy="14888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78ED144-3984-4DF4-BED6-C16967594A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537" t="2831" b="10549"/>
          <a:stretch/>
        </p:blipFill>
        <p:spPr>
          <a:xfrm>
            <a:off x="9242221" y="4211274"/>
            <a:ext cx="2650468" cy="1498723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8A0E236-5E81-4681-99B9-77AEA9EDCD77}"/>
              </a:ext>
            </a:extLst>
          </p:cNvPr>
          <p:cNvCxnSpPr/>
          <p:nvPr/>
        </p:nvCxnSpPr>
        <p:spPr>
          <a:xfrm>
            <a:off x="8858774" y="5035492"/>
            <a:ext cx="2852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285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18711-A7AA-44C7-8D4B-1048D4378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150BA53-094D-4AA5-8EA0-C5B2BCBBD1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3614"/>
          <a:stretch/>
        </p:blipFill>
        <p:spPr bwMode="auto">
          <a:xfrm>
            <a:off x="768642" y="2246152"/>
            <a:ext cx="4436194" cy="422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9A857F-A2C3-4812-B37D-68A8400954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6" t="841" r="1053" b="2340"/>
          <a:stretch/>
        </p:blipFill>
        <p:spPr>
          <a:xfrm>
            <a:off x="5555143" y="2522217"/>
            <a:ext cx="5948680" cy="367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430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11B23D-87EB-4D77-B961-B4190FC276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Custom-made datasets, bespoke for proposed algorithms</a:t>
            </a:r>
          </a:p>
          <a:p>
            <a:r>
              <a:rPr lang="en-US" dirty="0"/>
              <a:t>Singleton images generally – no bright counterpart for supervised training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FD725-721C-4AB6-B262-EAEDAE737C72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dirty="0"/>
              <a:t>Imbalance in indoors vs outdoors samples</a:t>
            </a:r>
          </a:p>
          <a:p>
            <a:r>
              <a:rPr lang="en-US" dirty="0"/>
              <a:t>Non-standardized capturing – significant variation in exposure, ISO etc.</a:t>
            </a:r>
          </a:p>
          <a:p>
            <a:r>
              <a:rPr lang="en-US" dirty="0"/>
              <a:t>Variety in image types missing – resort to combined datasets (for e.g., EnlightenGAN)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081687-B53F-441D-974D-4B3FA9EB0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right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EF9FF-5636-4772-A9DB-0D99F89C638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Datasets used by common methods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B12D1B-082C-472A-9C5C-70AC3F36A7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6CE806-C9FC-4DBC-A838-1E22CF648DB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67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081687-B53F-441D-974D-4B3FA9EB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</p:spPr>
        <p:txBody>
          <a:bodyPr anchor="b">
            <a:normAutofit/>
          </a:bodyPr>
          <a:lstStyle/>
          <a:p>
            <a:r>
              <a:rPr lang="en-US" sz="2800" dirty="0"/>
              <a:t>Finding the right dataset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11B23D-87EB-4D77-B961-B4190FC276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3572929"/>
          </a:xfrm>
        </p:spPr>
        <p:txBody>
          <a:bodyPr>
            <a:normAutofit/>
          </a:bodyPr>
          <a:lstStyle/>
          <a:p>
            <a:r>
              <a:rPr lang="en-US" sz="2000" dirty="0"/>
              <a:t>See-in-the-Dark (SITD) Dataset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RAW images from 2 cameras: Fujifilm and Sony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5094 dark-bright pairs of images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800" dirty="0"/>
              <a:t>Dark images at 1/10s – 1/30s exposure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800" dirty="0"/>
              <a:t>Bright at 10s – 30s exposure (~100x higher)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Illumination for dark images: 0.03 lux indoors, 0.2 lux outdoors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6CE806-C9FC-4DBC-A838-1E22CF648DB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7782931A-7D25-4B4B-9464-57AE418934A3}" type="slidenum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600"/>
          </a:p>
        </p:txBody>
      </p:sp>
      <p:pic>
        <p:nvPicPr>
          <p:cNvPr id="6" name="Content Placeholder 19" descr="A sign on a wall&#10;&#10;Description automatically generated with medium confidence">
            <a:extLst>
              <a:ext uri="{FF2B5EF4-FFF2-40B4-BE49-F238E27FC236}">
                <a16:creationId xmlns:a16="http://schemas.microsoft.com/office/drawing/2014/main" id="{7024C97F-4D2B-4690-9907-8501E18AE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47" y="1948672"/>
            <a:ext cx="2696347" cy="1804323"/>
          </a:xfrm>
          <a:prstGeom prst="rect">
            <a:avLst/>
          </a:prstGeom>
        </p:spPr>
      </p:pic>
      <p:pic>
        <p:nvPicPr>
          <p:cNvPr id="7" name="Picture 6" descr="A person's head in a dark room&#10;&#10;Description automatically generated with low confidence">
            <a:extLst>
              <a:ext uri="{FF2B5EF4-FFF2-40B4-BE49-F238E27FC236}">
                <a16:creationId xmlns:a16="http://schemas.microsoft.com/office/drawing/2014/main" id="{597DA8F6-CC8A-44BF-836C-585C160786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00" y="1948673"/>
            <a:ext cx="2696346" cy="1804322"/>
          </a:xfrm>
          <a:prstGeom prst="rect">
            <a:avLst/>
          </a:prstGeom>
        </p:spPr>
      </p:pic>
      <p:pic>
        <p:nvPicPr>
          <p:cNvPr id="8" name="Picture 7" descr="A picture containing text, plant&#10;&#10;Description automatically generated">
            <a:extLst>
              <a:ext uri="{FF2B5EF4-FFF2-40B4-BE49-F238E27FC236}">
                <a16:creationId xmlns:a16="http://schemas.microsoft.com/office/drawing/2014/main" id="{6F0D07CB-7A7D-4A0B-8A1A-791681EA3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46" y="3752995"/>
            <a:ext cx="2381036" cy="1593325"/>
          </a:xfrm>
          <a:prstGeom prst="rect">
            <a:avLst/>
          </a:prstGeom>
        </p:spPr>
      </p:pic>
      <p:pic>
        <p:nvPicPr>
          <p:cNvPr id="10" name="Picture 9" descr="A picture containing text, grass, night sky&#10;&#10;Description automatically generated">
            <a:extLst>
              <a:ext uri="{FF2B5EF4-FFF2-40B4-BE49-F238E27FC236}">
                <a16:creationId xmlns:a16="http://schemas.microsoft.com/office/drawing/2014/main" id="{ACEAFD52-0051-4DF5-854F-15A4941927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523" y="3752995"/>
            <a:ext cx="2395023" cy="16026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CD179D-CBB5-4C26-8E0F-D7B67157C649}"/>
              </a:ext>
            </a:extLst>
          </p:cNvPr>
          <p:cNvSpPr txBox="1"/>
          <p:nvPr/>
        </p:nvSpPr>
        <p:spPr>
          <a:xfrm>
            <a:off x="1442907" y="5460444"/>
            <a:ext cx="3799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solidFill>
                  <a:schemeClr val="bg1"/>
                </a:solidFill>
              </a:rPr>
              <a:t>Keep in mind: RAW images converted to JPG for display, has its own rebalancing algorithm</a:t>
            </a:r>
          </a:p>
        </p:txBody>
      </p:sp>
    </p:spTree>
    <p:extLst>
      <p:ext uri="{BB962C8B-B14F-4D97-AF65-F5344CB8AC3E}">
        <p14:creationId xmlns:p14="http://schemas.microsoft.com/office/powerpoint/2010/main" val="1353053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11B23D-87EB-4D77-B961-B4190FC276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</p:spPr>
        <p:txBody>
          <a:bodyPr anchor="t">
            <a:normAutofit fontScale="92500" lnSpcReduction="10000"/>
          </a:bodyPr>
          <a:lstStyle/>
          <a:p>
            <a:r>
              <a:rPr lang="en-US" dirty="0"/>
              <a:t>Variants in SITD dataset use different filter arrays</a:t>
            </a:r>
          </a:p>
          <a:p>
            <a:pPr lvl="1"/>
            <a:r>
              <a:rPr lang="en-US" dirty="0"/>
              <a:t>Fujifilm – X-Trans sensor</a:t>
            </a:r>
          </a:p>
          <a:p>
            <a:pPr lvl="1"/>
            <a:r>
              <a:rPr lang="en-US" dirty="0"/>
              <a:t>Sony – Bayer sensor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Cannot train on entire dataset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Cannot use JPEGs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FD725-721C-4AB6-B262-EAEDAE737C7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</p:spPr>
        <p:txBody>
          <a:bodyPr anchor="t">
            <a:normAutofit/>
          </a:bodyPr>
          <a:lstStyle/>
          <a:p>
            <a:r>
              <a:rPr lang="en-US" sz="1700" dirty="0"/>
              <a:t>Train 4-channel model – cannot be used for common JPG/PNG images </a:t>
            </a:r>
          </a:p>
          <a:p>
            <a:r>
              <a:rPr lang="en-US" sz="1700" dirty="0"/>
              <a:t>Convert to 3-channel images – risk loss of color accuracy</a:t>
            </a:r>
          </a:p>
          <a:p>
            <a:r>
              <a:rPr lang="en-US" sz="1700" dirty="0"/>
              <a:t>Full convolutions – risk losing model explainability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83005B-2ED6-4959-B94E-FDBC8A20D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13358" y="4718986"/>
            <a:ext cx="2095500" cy="131445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B081687-B53F-441D-974D-4B3FA9EB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</p:spPr>
        <p:txBody>
          <a:bodyPr anchor="b">
            <a:normAutofit/>
          </a:bodyPr>
          <a:lstStyle/>
          <a:p>
            <a:r>
              <a:rPr lang="en-US" dirty="0"/>
              <a:t>Problem of 4-channel images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EF9FF-5636-4772-A9DB-0D99F89C638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</p:spPr>
        <p:txBody>
          <a:bodyPr>
            <a:normAutofit/>
          </a:bodyPr>
          <a:lstStyle/>
          <a:p>
            <a:r>
              <a:rPr lang="en-US" dirty="0"/>
              <a:t>RAW image formats are 4-channel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B12D1B-082C-472A-9C5C-70AC3F36A7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</p:spPr>
        <p:txBody>
          <a:bodyPr>
            <a:normAutofit/>
          </a:bodyPr>
          <a:lstStyle/>
          <a:p>
            <a:r>
              <a:rPr lang="en-US" dirty="0"/>
              <a:t>Filter arrays</a:t>
            </a:r>
          </a:p>
        </p:txBody>
      </p:sp>
      <p:sp>
        <p:nvSpPr>
          <p:cNvPr id="71" name="Text Placeholder 7">
            <a:extLst>
              <a:ext uri="{FF2B5EF4-FFF2-40B4-BE49-F238E27FC236}">
                <a16:creationId xmlns:a16="http://schemas.microsoft.com/office/drawing/2014/main" id="{E1CDC9CA-2566-4596-B787-DFE269BC463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</p:spPr>
        <p:txBody>
          <a:bodyPr/>
          <a:lstStyle/>
          <a:p>
            <a:r>
              <a:rPr lang="en-US" dirty="0"/>
              <a:t>Possible solutions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C76793C-0E8A-4C69-897E-606E2F1AE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3358" y="2973838"/>
            <a:ext cx="2095500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7944C3ED-2819-41F0-81B2-3B097DB1CBDF}"/>
              </a:ext>
            </a:extLst>
          </p:cNvPr>
          <p:cNvSpPr txBox="1">
            <a:spLocks/>
          </p:cNvSpPr>
          <p:nvPr/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3E3EB3-13E4-4D68-AC99-98DDB502F3EC}"/>
              </a:ext>
            </a:extLst>
          </p:cNvPr>
          <p:cNvSpPr txBox="1"/>
          <p:nvPr/>
        </p:nvSpPr>
        <p:spPr>
          <a:xfrm>
            <a:off x="5245041" y="4278763"/>
            <a:ext cx="10533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solidFill>
                  <a:schemeClr val="bg1"/>
                </a:solidFill>
              </a:rPr>
              <a:t>X-Trans filter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A25F55-82A7-42AE-8515-B6918D260382}"/>
              </a:ext>
            </a:extLst>
          </p:cNvPr>
          <p:cNvSpPr txBox="1"/>
          <p:nvPr/>
        </p:nvSpPr>
        <p:spPr>
          <a:xfrm>
            <a:off x="5313073" y="6033436"/>
            <a:ext cx="9172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solidFill>
                  <a:schemeClr val="bg1"/>
                </a:solidFill>
              </a:rPr>
              <a:t>Bayer filter</a:t>
            </a:r>
          </a:p>
        </p:txBody>
      </p:sp>
    </p:spTree>
    <p:extLst>
      <p:ext uri="{BB962C8B-B14F-4D97-AF65-F5344CB8AC3E}">
        <p14:creationId xmlns:p14="http://schemas.microsoft.com/office/powerpoint/2010/main" val="55299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18711-A7AA-44C7-8D4B-1048D4378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pic>
        <p:nvPicPr>
          <p:cNvPr id="23" name="Picture 22" descr="Graphical user interface&#10;&#10;Description automatically generated">
            <a:extLst>
              <a:ext uri="{FF2B5EF4-FFF2-40B4-BE49-F238E27FC236}">
                <a16:creationId xmlns:a16="http://schemas.microsoft.com/office/drawing/2014/main" id="{4345EA4A-605D-483D-B870-BE42490EE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94" y="2068388"/>
            <a:ext cx="10507211" cy="478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529633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D975AF8-B1C6-436B-A274-2C3ADC779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4273A0-A4DF-47AA-BF1F-8758123399CE}">
  <ds:schemaRefs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infopath/2007/PartnerControls"/>
    <ds:schemaRef ds:uri="16c05727-aa75-4e4a-9b5f-8a80a1165891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4028</TotalTime>
  <Words>824</Words>
  <Application>Microsoft Office PowerPoint</Application>
  <PresentationFormat>Widescreen</PresentationFormat>
  <Paragraphs>131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Arial Nova</vt:lpstr>
      <vt:lpstr>Calibri</vt:lpstr>
      <vt:lpstr>Wingdings</vt:lpstr>
      <vt:lpstr>Theme1</vt:lpstr>
      <vt:lpstr>Learning to See in the Dark</vt:lpstr>
      <vt:lpstr>Agenda</vt:lpstr>
      <vt:lpstr>Introduction</vt:lpstr>
      <vt:lpstr>Problem Definition</vt:lpstr>
      <vt:lpstr>Data Exploration</vt:lpstr>
      <vt:lpstr>Finding the right dataset</vt:lpstr>
      <vt:lpstr>Finding the right dataset</vt:lpstr>
      <vt:lpstr>Problem of 4-channel images</vt:lpstr>
      <vt:lpstr>Implementation</vt:lpstr>
      <vt:lpstr>Fully convolutional networks</vt:lpstr>
      <vt:lpstr>Simple GAN-based training</vt:lpstr>
      <vt:lpstr>Problem of training on large images</vt:lpstr>
      <vt:lpstr>Final model pipeline</vt:lpstr>
      <vt:lpstr>Final model pipeline</vt:lpstr>
      <vt:lpstr>Results</vt:lpstr>
      <vt:lpstr>Qualitative evaluation</vt:lpstr>
      <vt:lpstr>Conclusion &amp; 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to See in the Dark</dc:title>
  <dc:creator>Vidhey Oza</dc:creator>
  <cp:lastModifiedBy>Vidhey Oza</cp:lastModifiedBy>
  <cp:revision>44</cp:revision>
  <dcterms:created xsi:type="dcterms:W3CDTF">2021-04-20T15:47:59Z</dcterms:created>
  <dcterms:modified xsi:type="dcterms:W3CDTF">2021-04-23T17:52:10Z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_MarkAsFinal">
    <vt:bool>true</vt:bool>
  </property>
</Properties>
</file>